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58" r:id="rId6"/>
    <p:sldId id="299" r:id="rId7"/>
    <p:sldId id="300" r:id="rId8"/>
    <p:sldId id="301" r:id="rId9"/>
    <p:sldId id="266" r:id="rId10"/>
    <p:sldId id="296" r:id="rId11"/>
    <p:sldId id="297" r:id="rId12"/>
    <p:sldId id="298" r:id="rId13"/>
    <p:sldId id="309" r:id="rId14"/>
    <p:sldId id="328" r:id="rId15"/>
    <p:sldId id="303" r:id="rId16"/>
    <p:sldId id="310" r:id="rId17"/>
    <p:sldId id="329" r:id="rId18"/>
    <p:sldId id="305" r:id="rId19"/>
    <p:sldId id="308" r:id="rId20"/>
    <p:sldId id="307" r:id="rId21"/>
    <p:sldId id="306" r:id="rId22"/>
    <p:sldId id="330" r:id="rId23"/>
    <p:sldId id="331" r:id="rId24"/>
    <p:sldId id="26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8DC9"/>
    <a:srgbClr val="B168A3"/>
    <a:srgbClr val="81A79A"/>
    <a:srgbClr val="91BBAB"/>
    <a:srgbClr val="00A5B4"/>
    <a:srgbClr val="00A3B1"/>
    <a:srgbClr val="00A4AD"/>
    <a:srgbClr val="7A3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1"/>
    <p:restoredTop sz="94686"/>
  </p:normalViewPr>
  <p:slideViewPr>
    <p:cSldViewPr snapToGrid="0" snapToObjects="1">
      <p:cViewPr>
        <p:scale>
          <a:sx n="66" d="100"/>
          <a:sy n="66" d="100"/>
        </p:scale>
        <p:origin x="636" y="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45" d="100"/>
          <a:sy n="145" d="100"/>
        </p:scale>
        <p:origin x="384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EC4BB-7800-894E-AC6C-9A7288BFF699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B29FA-1280-BA46-9599-12F64D62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B29FA-1280-BA46-9599-12F64D6231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7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anuelle Hea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 l="41" r="41"/>
          <a:stretch/>
        </p:blipFill>
        <p:spPr>
          <a:xfrm>
            <a:off x="0" y="0"/>
            <a:ext cx="913656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6" y="387425"/>
            <a:ext cx="2246524" cy="4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20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6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anuelle Hea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 l="41" r="41"/>
          <a:stretch/>
        </p:blipFill>
        <p:spPr>
          <a:xfrm>
            <a:off x="0" y="0"/>
            <a:ext cx="913656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6" y="387425"/>
            <a:ext cx="2246524" cy="4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0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ate house header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788"/>
            <a:ext cx="9136564" cy="6852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1BABB-D39F-CE4C-BF3F-FF2F645471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6" y="387426"/>
            <a:ext cx="2261593" cy="4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0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section sta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5D5ED7-3B1D-5C40-A93F-0E86E6B56C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7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standard mas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D62D71C-B115-D94E-8C8C-846834836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1500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5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sta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E25C06-85BA-D14B-BD29-6A843075D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865818-C647-4B4A-9A8B-680E2D4BA8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76" y="2124786"/>
            <a:ext cx="2261593" cy="4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5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ea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20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lain Purpl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29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Re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2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21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4" r:id="rId5"/>
    <p:sldLayoutId id="2147483653" r:id="rId6"/>
    <p:sldLayoutId id="2147483657" r:id="rId7"/>
    <p:sldLayoutId id="2147483655" r:id="rId8"/>
    <p:sldLayoutId id="2147483656" r:id="rId9"/>
    <p:sldLayoutId id="2147483658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6212" y="3289872"/>
            <a:ext cx="4144070" cy="112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Paul Hewett</a:t>
            </a:r>
          </a:p>
          <a:p>
            <a:r>
              <a:rPr lang="en-US" sz="2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Director of Postgraduate Education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8528" y="1844926"/>
            <a:ext cx="4206386" cy="850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Institute of Astronomy</a:t>
            </a:r>
          </a:p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(what a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Ph.D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student gets)</a:t>
            </a:r>
          </a:p>
        </p:txBody>
      </p:sp>
    </p:spTree>
    <p:extLst>
      <p:ext uri="{BB962C8B-B14F-4D97-AF65-F5344CB8AC3E}">
        <p14:creationId xmlns:p14="http://schemas.microsoft.com/office/powerpoint/2010/main" val="2039504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537754" y="49540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Ph.D. 2024 admissions</a:t>
            </a:r>
            <a:endParaRPr lang="en-GB" sz="3600" dirty="0">
              <a:solidFill>
                <a:srgbClr val="4B8DC9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28AD598-3376-461F-A5F8-F6F79066D04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02624" cy="5255914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4F2E9C-1809-4F37-97FB-64F89CE08B8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687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11E87F-43D2-4B2E-868B-095A12C7F149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4211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/>
              <a:t>First need to make an academic decision based on information in the University application form</a:t>
            </a:r>
          </a:p>
          <a:p>
            <a:pPr>
              <a:defRPr/>
            </a:pPr>
            <a:r>
              <a:rPr lang="en-US" sz="2800" dirty="0"/>
              <a:t>Institute participates in University contextual-information pilot</a:t>
            </a:r>
          </a:p>
          <a:p>
            <a:pPr>
              <a:defRPr/>
            </a:pPr>
            <a:r>
              <a:rPr lang="en-US" sz="2800" dirty="0"/>
              <a:t>Provides background information including non-academic circumstances</a:t>
            </a:r>
          </a:p>
          <a:p>
            <a:pPr>
              <a:defRPr/>
            </a:pPr>
            <a:r>
              <a:rPr lang="en-US" sz="2800" dirty="0"/>
              <a:t>Information could relate to academic performance</a:t>
            </a:r>
          </a:p>
          <a:p>
            <a:pPr>
              <a:defRPr/>
            </a:pPr>
            <a:r>
              <a:rPr lang="en-US" sz="2800" dirty="0"/>
              <a:t>We do need evidence about abilities and match to what the Institute provides</a:t>
            </a:r>
            <a:endParaRPr lang="en-GB" sz="2800" dirty="0"/>
          </a:p>
          <a:p>
            <a:pPr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15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537753" y="484929"/>
            <a:ext cx="80768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Ph.D. 2024 admissions:</a:t>
            </a:r>
          </a:p>
          <a:p>
            <a:r>
              <a:rPr lang="en-US" sz="3200" dirty="0">
                <a:solidFill>
                  <a:srgbClr val="4B8DC9"/>
                </a:solidFill>
              </a:rPr>
              <a:t>Funding scheme depends on fee status</a:t>
            </a:r>
            <a:endParaRPr lang="en-GB" sz="3200" dirty="0">
              <a:solidFill>
                <a:srgbClr val="4B8DC9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28AD598-3376-461F-A5F8-F6F79066D04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02624" cy="5255914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4F2E9C-1809-4F37-97FB-64F89CE08B8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660186"/>
            <a:ext cx="8278688" cy="51978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11E87F-43D2-4B2E-868B-095A12C7F149}"/>
              </a:ext>
            </a:extLst>
          </p:cNvPr>
          <p:cNvSpPr txBox="1">
            <a:spLocks noChangeArrowheads="1"/>
          </p:cNvSpPr>
          <p:nvPr/>
        </p:nvSpPr>
        <p:spPr>
          <a:xfrm>
            <a:off x="711300" y="1660187"/>
            <a:ext cx="7988166" cy="48063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/>
              <a:t>“Home” fee status based on residence in the UK or Ireland plus European Union (EU) nationals with Settled or Pre-settled status under the EU Settlement Scheme (EUSS)</a:t>
            </a:r>
          </a:p>
          <a:p>
            <a:pPr>
              <a:defRPr/>
            </a:pPr>
            <a:r>
              <a:rPr lang="en-US" sz="2800" dirty="0"/>
              <a:t>In practice scholarship funding options different for Home- and Overseas-fee applicants</a:t>
            </a:r>
          </a:p>
          <a:p>
            <a:pPr lvl="1">
              <a:defRPr/>
            </a:pPr>
            <a:r>
              <a:rPr lang="en-US" sz="2400" dirty="0"/>
              <a:t>UK Government Visa conditions</a:t>
            </a:r>
          </a:p>
          <a:p>
            <a:pPr lvl="1">
              <a:defRPr/>
            </a:pPr>
            <a:r>
              <a:rPr lang="en-US" sz="2400" dirty="0"/>
              <a:t>Scholarship funding and January timescale for Overseas-</a:t>
            </a:r>
          </a:p>
          <a:p>
            <a:pPr>
              <a:defRPr/>
            </a:pPr>
            <a:r>
              <a:rPr lang="en-US" sz="2800" dirty="0"/>
              <a:t>Residents of Ireland are Home-fee and also able to access scholarship funding from all sources</a:t>
            </a:r>
          </a:p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14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537754" y="495409"/>
            <a:ext cx="7920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Ph.D. 2024 admissions – Overseas-fee</a:t>
            </a:r>
            <a:endParaRPr lang="en-GB" sz="3600" dirty="0">
              <a:solidFill>
                <a:srgbClr val="4B8DC9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28AD598-3376-461F-A5F8-F6F79066D04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02624" cy="5255914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4F2E9C-1809-4F37-97FB-64F89CE08B8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687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11E87F-43D2-4B2E-868B-095A12C7F149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4211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95FAF7D-8BC2-4532-AD10-9148ED8D752C}"/>
              </a:ext>
            </a:extLst>
          </p:cNvPr>
          <p:cNvSpPr txBox="1">
            <a:spLocks noChangeArrowheads="1"/>
          </p:cNvSpPr>
          <p:nvPr/>
        </p:nvSpPr>
        <p:spPr>
          <a:xfrm>
            <a:off x="947936" y="1372606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/>
              <a:t>P</a:t>
            </a:r>
            <a:r>
              <a:rPr lang="en-GB" sz="2800" dirty="0" err="1"/>
              <a:t>ost</a:t>
            </a:r>
            <a:r>
              <a:rPr lang="en-GB" sz="2800" dirty="0"/>
              <a:t>-submission process from 5 December</a:t>
            </a:r>
            <a:endParaRPr lang="en-GB" sz="2400" dirty="0"/>
          </a:p>
          <a:p>
            <a:pPr lvl="2">
              <a:defRPr/>
            </a:pPr>
            <a:r>
              <a:rPr lang="en-US" dirty="0"/>
              <a:t>Academic record</a:t>
            </a:r>
          </a:p>
          <a:p>
            <a:pPr lvl="2">
              <a:defRPr/>
            </a:pPr>
            <a:r>
              <a:rPr lang="en-US" dirty="0"/>
              <a:t>“Statement of Interests” section information</a:t>
            </a:r>
            <a:endParaRPr lang="en-GB" dirty="0"/>
          </a:p>
          <a:p>
            <a:pPr lvl="2">
              <a:defRPr/>
            </a:pPr>
            <a:r>
              <a:rPr lang="en-GB" dirty="0"/>
              <a:t>Availability of supervisors in research area(s)</a:t>
            </a:r>
          </a:p>
          <a:p>
            <a:pPr lvl="2">
              <a:defRPr/>
            </a:pPr>
            <a:r>
              <a:rPr lang="en-US" dirty="0"/>
              <a:t>Most promising</a:t>
            </a:r>
            <a:r>
              <a:rPr lang="en-GB" dirty="0"/>
              <a:t> applicants contacted by potential supervisor(s)</a:t>
            </a:r>
          </a:p>
          <a:p>
            <a:pPr lvl="2">
              <a:defRPr/>
            </a:pPr>
            <a:r>
              <a:rPr lang="en-US" dirty="0"/>
              <a:t>G</a:t>
            </a:r>
            <a:r>
              <a:rPr lang="en-GB" dirty="0" err="1"/>
              <a:t>enerate</a:t>
            </a:r>
            <a:r>
              <a:rPr lang="en-GB" dirty="0"/>
              <a:t> a project description</a:t>
            </a:r>
          </a:p>
          <a:p>
            <a:pPr lvl="2">
              <a:defRPr/>
            </a:pPr>
            <a:r>
              <a:rPr lang="en-US" dirty="0"/>
              <a:t>P</a:t>
            </a:r>
            <a:r>
              <a:rPr lang="en-GB" dirty="0" err="1"/>
              <a:t>roject</a:t>
            </a:r>
            <a:r>
              <a:rPr lang="en-GB" dirty="0"/>
              <a:t>- and supervisor-match mandatory (UK Immigration and University conditions)</a:t>
            </a:r>
          </a:p>
          <a:p>
            <a:pPr lvl="2">
              <a:defRPr/>
            </a:pPr>
            <a:r>
              <a:rPr lang="en-US" dirty="0"/>
              <a:t>Interview with Admissions Committee </a:t>
            </a:r>
            <a:endParaRPr lang="en-GB" dirty="0"/>
          </a:p>
          <a:p>
            <a:pPr lvl="2"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80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537754" y="495409"/>
            <a:ext cx="7920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Ph.D. 2024 admissions – Overseas-fee</a:t>
            </a:r>
            <a:endParaRPr lang="en-GB" sz="3600" dirty="0">
              <a:solidFill>
                <a:srgbClr val="4B8DC9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28AD598-3376-461F-A5F8-F6F79066D04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02624" cy="5255914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4F2E9C-1809-4F37-97FB-64F89CE08B8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687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11E87F-43D2-4B2E-868B-095A12C7F149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4211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95FAF7D-8BC2-4532-AD10-9148ED8D752C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175394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/>
              <a:t>P</a:t>
            </a:r>
            <a:r>
              <a:rPr lang="en-GB" sz="2800" dirty="0" err="1"/>
              <a:t>ost</a:t>
            </a:r>
            <a:r>
              <a:rPr lang="en-GB" sz="2800" dirty="0"/>
              <a:t>-submission process from 5 December</a:t>
            </a:r>
            <a:endParaRPr lang="en-GB" sz="2400" dirty="0"/>
          </a:p>
          <a:p>
            <a:pPr lvl="2">
              <a:defRPr/>
            </a:pPr>
            <a:r>
              <a:rPr lang="en-US" dirty="0"/>
              <a:t>Strongest students (both for supervisor and Admission Committee) ranked according to University </a:t>
            </a:r>
            <a:r>
              <a:rPr lang="en-GB" dirty="0"/>
              <a:t>scoring system</a:t>
            </a:r>
            <a:endParaRPr lang="en-US" dirty="0"/>
          </a:p>
          <a:p>
            <a:pPr lvl="2">
              <a:defRPr/>
            </a:pPr>
            <a:r>
              <a:rPr lang="en-US" dirty="0"/>
              <a:t>Top-scoring students nominated for University, Trust scholarships, Gates,…</a:t>
            </a:r>
            <a:endParaRPr lang="en-GB" dirty="0"/>
          </a:p>
          <a:p>
            <a:pPr lvl="2">
              <a:defRPr/>
            </a:pPr>
            <a:r>
              <a:rPr lang="en-US" dirty="0"/>
              <a:t>All completed by end of January 2024 </a:t>
            </a:r>
            <a:endParaRPr lang="en-GB" dirty="0"/>
          </a:p>
          <a:p>
            <a:pPr lvl="2">
              <a:defRPr/>
            </a:pPr>
            <a:r>
              <a:rPr lang="en-US" dirty="0"/>
              <a:t>One or two students allocated a Science and Technology Facilities Council (STFC) fully funded award</a:t>
            </a:r>
            <a:endParaRPr lang="en-GB" dirty="0"/>
          </a:p>
          <a:p>
            <a:pPr lvl="2">
              <a:defRPr/>
            </a:pPr>
            <a:r>
              <a:rPr lang="en-US" dirty="0"/>
              <a:t>Note that the admission decision is separate from the funding decision (other than STFC)</a:t>
            </a:r>
            <a:endParaRPr lang="en-GB" dirty="0"/>
          </a:p>
          <a:p>
            <a:pPr lvl="2">
              <a:defRPr/>
            </a:pPr>
            <a:r>
              <a:rPr lang="en-US" dirty="0"/>
              <a:t> Main scholarship sources – Trust, University, Gates </a:t>
            </a:r>
          </a:p>
          <a:p>
            <a:pPr lvl="2">
              <a:defRPr/>
            </a:pPr>
            <a:endParaRPr lang="en-GB" dirty="0"/>
          </a:p>
          <a:p>
            <a:pPr lvl="2"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911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537754" y="495409"/>
            <a:ext cx="7920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Ph.D. 2024 admissions – Overseas-fee</a:t>
            </a:r>
            <a:endParaRPr lang="en-GB" sz="3600" dirty="0">
              <a:solidFill>
                <a:srgbClr val="4B8DC9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28AD598-3376-461F-A5F8-F6F79066D04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02624" cy="5255914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4F2E9C-1809-4F37-97FB-64F89CE08B8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687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11E87F-43D2-4B2E-868B-095A12C7F149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4211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95FAF7D-8BC2-4532-AD10-9148ED8D752C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175394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/>
              <a:t>Timescales for scholarship funding</a:t>
            </a:r>
            <a:endParaRPr lang="en-GB" sz="2400" dirty="0"/>
          </a:p>
          <a:p>
            <a:pPr lvl="2">
              <a:defRPr/>
            </a:pPr>
            <a:r>
              <a:rPr lang="en-US" dirty="0"/>
              <a:t>First STFC offers at end February</a:t>
            </a:r>
          </a:p>
          <a:p>
            <a:pPr lvl="3">
              <a:defRPr/>
            </a:pPr>
            <a:r>
              <a:rPr lang="en-US" dirty="0"/>
              <a:t>Possible further offers by end of March</a:t>
            </a:r>
          </a:p>
          <a:p>
            <a:pPr lvl="2">
              <a:defRPr/>
            </a:pPr>
            <a:endParaRPr lang="en-GB" dirty="0"/>
          </a:p>
          <a:p>
            <a:pPr lvl="2">
              <a:defRPr/>
            </a:pPr>
            <a:r>
              <a:rPr lang="en-US" dirty="0"/>
              <a:t>Cambridge Trust and University – a few offers February / early March</a:t>
            </a:r>
            <a:endParaRPr lang="en-GB" dirty="0"/>
          </a:p>
          <a:p>
            <a:pPr lvl="3">
              <a:defRPr/>
            </a:pPr>
            <a:r>
              <a:rPr lang="en-US" dirty="0"/>
              <a:t>Most in March or April</a:t>
            </a:r>
          </a:p>
          <a:p>
            <a:pPr lvl="2">
              <a:defRPr/>
            </a:pPr>
            <a:r>
              <a:rPr lang="en-US" dirty="0"/>
              <a:t>Gates – end of March</a:t>
            </a:r>
            <a:endParaRPr lang="en-GB" dirty="0"/>
          </a:p>
          <a:p>
            <a:pPr marL="914400" lvl="2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</a:t>
            </a:r>
            <a:r>
              <a:rPr lang="en-US" sz="2800" dirty="0"/>
              <a:t>Unfortunately, more accepted students than scholarships</a:t>
            </a:r>
          </a:p>
          <a:p>
            <a:pPr lvl="1">
              <a:defRPr/>
            </a:pPr>
            <a:r>
              <a:rPr lang="en-US" sz="2400" dirty="0"/>
              <a:t>Small probability of an award late April through June</a:t>
            </a:r>
          </a:p>
          <a:p>
            <a:pPr lvl="2">
              <a:defRPr/>
            </a:pPr>
            <a:endParaRPr lang="en-GB" dirty="0"/>
          </a:p>
          <a:p>
            <a:pPr lvl="2"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693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537754" y="49540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Ph.D. 2024 admissions – Home-fee</a:t>
            </a:r>
            <a:endParaRPr lang="en-GB" sz="3600" dirty="0">
              <a:solidFill>
                <a:srgbClr val="4B8DC9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28AD598-3376-461F-A5F8-F6F79066D04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02624" cy="5255914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4F2E9C-1809-4F37-97FB-64F89CE08B8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687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11E87F-43D2-4B2E-868B-095A12C7F149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4211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95FAF7D-8BC2-4532-AD10-9148ED8D752C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5735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 </a:t>
            </a:r>
            <a:endParaRPr lang="en-GB" dirty="0"/>
          </a:p>
          <a:p>
            <a:pPr lvl="2"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5176132-1460-4C37-BD13-7AD7F1242C4E}"/>
              </a:ext>
            </a:extLst>
          </p:cNvPr>
          <p:cNvSpPr txBox="1">
            <a:spLocks noChangeArrowheads="1"/>
          </p:cNvSpPr>
          <p:nvPr/>
        </p:nvSpPr>
        <p:spPr>
          <a:xfrm>
            <a:off x="397768" y="1192703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  <a:defRPr/>
            </a:pPr>
            <a:endParaRPr lang="en-US" dirty="0"/>
          </a:p>
          <a:p>
            <a:pPr marL="914400" lvl="2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2B725C7-28C0-4BAA-88B0-C6AF30F8B468}"/>
              </a:ext>
            </a:extLst>
          </p:cNvPr>
          <p:cNvSpPr txBox="1">
            <a:spLocks noChangeArrowheads="1"/>
          </p:cNvSpPr>
          <p:nvPr/>
        </p:nvSpPr>
        <p:spPr>
          <a:xfrm>
            <a:off x="606392" y="962526"/>
            <a:ext cx="7854040" cy="589547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Not obvious that Ph.D. choice related to topic of your final year project (or best lecture course) is optimal </a:t>
            </a:r>
          </a:p>
          <a:p>
            <a:pPr>
              <a:defRPr/>
            </a:pPr>
            <a:r>
              <a:rPr lang="en-GB" sz="2400" dirty="0"/>
              <a:t>Taking time to identify the right project / supervisor / work methodology is really worthwhile</a:t>
            </a:r>
          </a:p>
          <a:p>
            <a:pPr>
              <a:defRPr/>
            </a:pPr>
            <a:r>
              <a:rPr lang="en-GB" sz="2400" dirty="0"/>
              <a:t>Normally, for Home-fee students we do not match students to project/supervisor on admission</a:t>
            </a:r>
          </a:p>
          <a:p>
            <a:pPr>
              <a:defRPr/>
            </a:pPr>
            <a:r>
              <a:rPr lang="en-GB" sz="2400" dirty="0"/>
              <a:t>Students encouraged to spend first term exploring research topic, style, supervisors to identify a good match</a:t>
            </a:r>
          </a:p>
          <a:p>
            <a:pPr>
              <a:defRPr/>
            </a:pPr>
            <a:r>
              <a:rPr lang="en-US" sz="2400" dirty="0"/>
              <a:t>P</a:t>
            </a:r>
            <a:r>
              <a:rPr lang="en-GB" sz="2400" dirty="0" err="1"/>
              <a:t>ossible</a:t>
            </a:r>
            <a:r>
              <a:rPr lang="en-GB" sz="2400" dirty="0"/>
              <a:t> because of STFC awards and no UK Government immigration issues</a:t>
            </a:r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56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537754" y="495409"/>
            <a:ext cx="6934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Ph.D. 2024 admissions – Home-fee</a:t>
            </a:r>
          </a:p>
          <a:p>
            <a:r>
              <a:rPr lang="en-US" sz="3200" dirty="0">
                <a:solidFill>
                  <a:srgbClr val="4B8DC9"/>
                </a:solidFill>
              </a:rPr>
              <a:t>Funding</a:t>
            </a:r>
            <a:endParaRPr lang="en-GB" sz="3200" dirty="0">
              <a:solidFill>
                <a:srgbClr val="4B8DC9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28AD598-3376-461F-A5F8-F6F79066D04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02624" cy="5255914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4F2E9C-1809-4F37-97FB-64F89CE08B8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687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11E87F-43D2-4B2E-868B-095A12C7F149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4211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95FAF7D-8BC2-4532-AD10-9148ED8D752C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5735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 </a:t>
            </a:r>
            <a:endParaRPr lang="en-GB" dirty="0"/>
          </a:p>
          <a:p>
            <a:pPr lvl="2"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5176132-1460-4C37-BD13-7AD7F1242C4E}"/>
              </a:ext>
            </a:extLst>
          </p:cNvPr>
          <p:cNvSpPr txBox="1">
            <a:spLocks noChangeArrowheads="1"/>
          </p:cNvSpPr>
          <p:nvPr/>
        </p:nvSpPr>
        <p:spPr>
          <a:xfrm>
            <a:off x="397768" y="2003084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  <a:defRPr/>
            </a:pPr>
            <a:endParaRPr lang="en-US" dirty="0"/>
          </a:p>
          <a:p>
            <a:pPr marL="914400" lvl="2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2B725C7-28C0-4BAA-88B0-C6AF30F8B468}"/>
              </a:ext>
            </a:extLst>
          </p:cNvPr>
          <p:cNvSpPr txBox="1">
            <a:spLocks noChangeArrowheads="1"/>
          </p:cNvSpPr>
          <p:nvPr/>
        </p:nvSpPr>
        <p:spPr>
          <a:xfrm>
            <a:off x="572668" y="1150544"/>
            <a:ext cx="7774632" cy="49329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800" dirty="0"/>
          </a:p>
          <a:p>
            <a:pPr>
              <a:defRPr/>
            </a:pPr>
            <a:r>
              <a:rPr lang="en-US" sz="2400" dirty="0"/>
              <a:t>W</a:t>
            </a:r>
            <a:r>
              <a:rPr lang="en-GB" sz="2400" dirty="0"/>
              <a:t>ill be assessed, as Overseas-fee students, for nomination to University / Trust scholarships at end January </a:t>
            </a:r>
            <a:r>
              <a:rPr lang="en-GB" sz="2400" dirty="0">
                <a:solidFill>
                  <a:srgbClr val="FF0000"/>
                </a:solidFill>
              </a:rPr>
              <a:t>BUT</a:t>
            </a:r>
          </a:p>
          <a:p>
            <a:pPr>
              <a:defRPr/>
            </a:pPr>
            <a:r>
              <a:rPr lang="en-US" sz="2400" dirty="0"/>
              <a:t>Prospect of success very small</a:t>
            </a:r>
          </a:p>
          <a:p>
            <a:pPr>
              <a:defRPr/>
            </a:pPr>
            <a:r>
              <a:rPr lang="en-US" sz="2400" dirty="0"/>
              <a:t>Realistically, for Home-fee applicants – selection for interview (26 February - 1 March) based on academic record, references, statement of interests</a:t>
            </a:r>
          </a:p>
          <a:p>
            <a:pPr>
              <a:defRPr/>
            </a:pPr>
            <a:r>
              <a:rPr lang="en-US" sz="2400" dirty="0"/>
              <a:t>Offers of STFC Ph.D. places made following interviews at end of February </a:t>
            </a:r>
          </a:p>
          <a:p>
            <a:pPr>
              <a:defRPr/>
            </a:pPr>
            <a:r>
              <a:rPr lang="en-US" sz="2400" dirty="0"/>
              <a:t>STFC deadline for acceptance end March but we hope decisions by you earlier</a:t>
            </a:r>
            <a:endParaRPr lang="en-GB" sz="2400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823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537754" y="49540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Ph.D. 2024 admissions</a:t>
            </a:r>
            <a:endParaRPr lang="en-GB" sz="3600" dirty="0">
              <a:solidFill>
                <a:srgbClr val="4B8DC9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28AD598-3376-461F-A5F8-F6F79066D04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02624" cy="5255914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4F2E9C-1809-4F37-97FB-64F89CE08B8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687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11E87F-43D2-4B2E-868B-095A12C7F149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4211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95FAF7D-8BC2-4532-AD10-9148ED8D752C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5735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 </a:t>
            </a:r>
            <a:endParaRPr lang="en-GB" dirty="0"/>
          </a:p>
          <a:p>
            <a:pPr lvl="2"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5176132-1460-4C37-BD13-7AD7F1242C4E}"/>
              </a:ext>
            </a:extLst>
          </p:cNvPr>
          <p:cNvSpPr txBox="1">
            <a:spLocks noChangeArrowheads="1"/>
          </p:cNvSpPr>
          <p:nvPr/>
        </p:nvSpPr>
        <p:spPr>
          <a:xfrm>
            <a:off x="397768" y="1192703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  <a:defRPr/>
            </a:pPr>
            <a:endParaRPr lang="en-US" dirty="0"/>
          </a:p>
          <a:p>
            <a:pPr marL="914400" lvl="2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2B725C7-28C0-4BAA-88B0-C6AF30F8B468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74632" cy="55165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 dirty="0"/>
              <a:t>Some numbers</a:t>
            </a:r>
            <a:endParaRPr lang="en-GB" sz="2400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Applications ~50 Overseas- and ~50 Home-fee (but just an estimate)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Typical number of University/Trust/Gates/STFC scholarships for Overseas-fee applicants - 5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Likely number of STFC and STFC data-science awards for Home-fee students - 6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STFC offers (Home and Overseas) at end February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University/Trust/Gates scholarships from late March through April (we will try and move a few offers earlier)</a:t>
            </a: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67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537754" y="49540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Ph.D. 2024 admissions</a:t>
            </a:r>
            <a:endParaRPr lang="en-GB" sz="3600" dirty="0">
              <a:solidFill>
                <a:srgbClr val="4B8DC9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28AD598-3376-461F-A5F8-F6F79066D04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02624" cy="5255914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4F2E9C-1809-4F37-97FB-64F89CE08B8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687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11E87F-43D2-4B2E-868B-095A12C7F149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4211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95FAF7D-8BC2-4532-AD10-9148ED8D752C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5735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 </a:t>
            </a:r>
            <a:endParaRPr lang="en-GB" dirty="0"/>
          </a:p>
          <a:p>
            <a:pPr lvl="2"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5176132-1460-4C37-BD13-7AD7F1242C4E}"/>
              </a:ext>
            </a:extLst>
          </p:cNvPr>
          <p:cNvSpPr txBox="1">
            <a:spLocks noChangeArrowheads="1"/>
          </p:cNvSpPr>
          <p:nvPr/>
        </p:nvSpPr>
        <p:spPr>
          <a:xfrm>
            <a:off x="397768" y="1192703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  <a:defRPr/>
            </a:pPr>
            <a:endParaRPr lang="en-US" dirty="0"/>
          </a:p>
          <a:p>
            <a:pPr marL="914400" lvl="2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2B725C7-28C0-4BAA-88B0-C6AF30F8B468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74632" cy="55165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400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B940D5E-C939-4F23-A63B-9F6FFDFDAE5E}"/>
              </a:ext>
            </a:extLst>
          </p:cNvPr>
          <p:cNvSpPr txBox="1">
            <a:spLocks noChangeArrowheads="1"/>
          </p:cNvSpPr>
          <p:nvPr/>
        </p:nvSpPr>
        <p:spPr>
          <a:xfrm>
            <a:off x="574392" y="1192703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Competition for scholarships from the University, Trust, Gates Colleges is extreme</a:t>
            </a:r>
          </a:p>
          <a:p>
            <a:pPr>
              <a:defRPr/>
            </a:pPr>
            <a:r>
              <a:rPr lang="en-GB" sz="2400" dirty="0"/>
              <a:t>To be competitive for University…College scholarships you will need </a:t>
            </a:r>
          </a:p>
          <a:p>
            <a:pPr lvl="1">
              <a:defRPr/>
            </a:pPr>
            <a:r>
              <a:rPr lang="en-GB" sz="2000" dirty="0"/>
              <a:t>An extremely impressive academic record</a:t>
            </a:r>
          </a:p>
          <a:p>
            <a:pPr lvl="1">
              <a:defRPr/>
            </a:pPr>
            <a:r>
              <a:rPr lang="en-GB" sz="2000" dirty="0"/>
              <a:t>Two very strong academic references of some length</a:t>
            </a:r>
          </a:p>
          <a:p>
            <a:pPr lvl="1">
              <a:defRPr/>
            </a:pPr>
            <a:r>
              <a:rPr lang="en-GB" sz="2000" dirty="0"/>
              <a:t>Research experience outside of your academic course</a:t>
            </a:r>
          </a:p>
          <a:p>
            <a:pPr marL="514350" indent="-457200">
              <a:defRPr/>
            </a:pPr>
            <a:r>
              <a:rPr lang="en-US" sz="2400" dirty="0"/>
              <a:t>Providing you tick the “apply for funding” box on the University application form you will be considered for all sources of scholarship funding associated with astronomy automatically</a:t>
            </a:r>
            <a:endParaRPr lang="en-GB" sz="2400" dirty="0"/>
          </a:p>
          <a:p>
            <a:pPr marL="0" indent="0">
              <a:buFont typeface="Arial"/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568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537754" y="49540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M.Phil. 2024 admissions</a:t>
            </a:r>
            <a:endParaRPr lang="en-GB" sz="3600" dirty="0">
              <a:solidFill>
                <a:srgbClr val="4B8DC9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28AD598-3376-461F-A5F8-F6F79066D04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02624" cy="5255914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4F2E9C-1809-4F37-97FB-64F89CE08B8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687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11E87F-43D2-4B2E-868B-095A12C7F149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4211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95FAF7D-8BC2-4532-AD10-9148ED8D752C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5735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 </a:t>
            </a:r>
            <a:endParaRPr lang="en-GB" dirty="0"/>
          </a:p>
          <a:p>
            <a:pPr lvl="2"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5176132-1460-4C37-BD13-7AD7F1242C4E}"/>
              </a:ext>
            </a:extLst>
          </p:cNvPr>
          <p:cNvSpPr txBox="1">
            <a:spLocks noChangeArrowheads="1"/>
          </p:cNvSpPr>
          <p:nvPr/>
        </p:nvSpPr>
        <p:spPr>
          <a:xfrm>
            <a:off x="397768" y="1192703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  <a:defRPr/>
            </a:pPr>
            <a:endParaRPr lang="en-US" dirty="0"/>
          </a:p>
          <a:p>
            <a:pPr marL="914400" lvl="2" indent="0">
              <a:buFont typeface="Arial"/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2B725C7-28C0-4BAA-88B0-C6AF30F8B468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74632" cy="55165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400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B940D5E-C939-4F23-A63B-9F6FFDFDAE5E}"/>
              </a:ext>
            </a:extLst>
          </p:cNvPr>
          <p:cNvSpPr txBox="1">
            <a:spLocks noChangeArrowheads="1"/>
          </p:cNvSpPr>
          <p:nvPr/>
        </p:nvSpPr>
        <p:spPr>
          <a:xfrm>
            <a:off x="574392" y="1192703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endParaRPr lang="en-GB" sz="2400" dirty="0"/>
          </a:p>
          <a:p>
            <a:pPr>
              <a:defRPr/>
            </a:pPr>
            <a:r>
              <a:rPr lang="en-US" sz="2400" dirty="0"/>
              <a:t>T</a:t>
            </a:r>
            <a:r>
              <a:rPr lang="en-GB" sz="2400" dirty="0"/>
              <a:t>here is an M.Phil. by research degree</a:t>
            </a:r>
          </a:p>
          <a:p>
            <a:pPr>
              <a:defRPr/>
            </a:pPr>
            <a:r>
              <a:rPr lang="en-US" sz="2400" dirty="0"/>
              <a:t>I</a:t>
            </a:r>
            <a:r>
              <a:rPr lang="en-GB" sz="2400" dirty="0"/>
              <a:t>n practice a ~10 month duration degree most like a “mini”-Ph.D.</a:t>
            </a:r>
          </a:p>
          <a:p>
            <a:pPr>
              <a:defRPr/>
            </a:pPr>
            <a:r>
              <a:rPr lang="en-US" sz="2400" dirty="0"/>
              <a:t>V</a:t>
            </a:r>
            <a:r>
              <a:rPr lang="en-GB" sz="2400" dirty="0" err="1"/>
              <a:t>ery</a:t>
            </a:r>
            <a:r>
              <a:rPr lang="en-GB" sz="2400" dirty="0"/>
              <a:t> few students. Essentially all from USA universities with a scholarship (e.g. Churchill) who take-up the M.Phil. place in between their undergraduate and Ph.D. studies in the USA</a:t>
            </a:r>
          </a:p>
          <a:p>
            <a:pPr>
              <a:defRPr/>
            </a:pPr>
            <a:r>
              <a:rPr lang="en-US" sz="2400" dirty="0"/>
              <a:t>Not suited for UK- or European-educated students intending to obtain a Ph.D. in astrophysics or a career in academia</a:t>
            </a:r>
          </a:p>
          <a:p>
            <a:pPr>
              <a:defRPr/>
            </a:pPr>
            <a:r>
              <a:rPr lang="en-US" sz="2400" dirty="0"/>
              <a:t>Information on the website. If you really think could be for you – e-mail us</a:t>
            </a:r>
            <a:endParaRPr lang="en-GB" sz="2400" dirty="0"/>
          </a:p>
          <a:p>
            <a:pPr marL="0" indent="0">
              <a:buFont typeface="Arial"/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26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99657" y="1199747"/>
            <a:ext cx="5816645" cy="52203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Institute of Astronomy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Ph.D. application timeline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Selection of Overseas-fee students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Selection of Home-fee students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Numbers for applications and scholarship funding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M.Phil. [by research]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programme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FB3E3A4-0EBE-0A40-BCC6-C8C988A6423B}"/>
              </a:ext>
            </a:extLst>
          </p:cNvPr>
          <p:cNvSpPr txBox="1">
            <a:spLocks/>
          </p:cNvSpPr>
          <p:nvPr/>
        </p:nvSpPr>
        <p:spPr>
          <a:xfrm>
            <a:off x="254374" y="519763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4B8DC9"/>
                </a:solidFill>
                <a:latin typeface="Arial" charset="0"/>
                <a:ea typeface="Arial" charset="0"/>
                <a:cs typeface="Arial" charset="0"/>
              </a:rPr>
              <a:t>Talk overview</a:t>
            </a:r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C966B8E-669B-3F66-4B97-4DB0E24FD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5864"/>
            <a:ext cx="9144000" cy="109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560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050945" y="4005729"/>
            <a:ext cx="5307799" cy="1415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4B8DC9"/>
                </a:solidFill>
                <a:latin typeface="Arial"/>
                <a:ea typeface="Arial" charset="0"/>
                <a:cs typeface="Arial"/>
              </a:rPr>
              <a:t>www.postgraduate.study.cam.ac.uk</a:t>
            </a:r>
            <a:br>
              <a:rPr lang="en-US" sz="18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 charset="0"/>
                <a:cs typeface="Arial"/>
              </a:rPr>
              <a:t>Institute of Astronomy</a:t>
            </a:r>
            <a:br>
              <a:rPr lang="en-US" sz="18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 charset="0"/>
                <a:cs typeface="Arial"/>
              </a:rPr>
              <a:t>admissions@ast.cam.ac.uk</a:t>
            </a:r>
          </a:p>
          <a:p>
            <a:pPr algn="ctr">
              <a:lnSpc>
                <a:spcPct val="110000"/>
              </a:lnSpc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50945" y="3244350"/>
            <a:ext cx="5307798" cy="543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4B8DC9"/>
                </a:solidFill>
                <a:latin typeface="Arial" charset="0"/>
                <a:ea typeface="Arial" charset="0"/>
                <a:cs typeface="Arial" charset="0"/>
              </a:rPr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3463458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C966B8E-669B-3F66-4B97-4DB0E24FD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5864"/>
            <a:ext cx="9144000" cy="1096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1A8139-5F8D-4763-9BC7-46B6AF3FC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53" y="409302"/>
            <a:ext cx="8606894" cy="577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1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C966B8E-669B-3F66-4B97-4DB0E24FD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5864"/>
            <a:ext cx="9144000" cy="1096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DEBF40-A118-4D58-AC10-AC9538390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02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59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C966B8E-669B-3F66-4B97-4DB0E24FD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5864"/>
            <a:ext cx="9144000" cy="1096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674327-87E5-4801-91ED-4DDCBD585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94" y="0"/>
            <a:ext cx="8342812" cy="62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82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75CA7D5-8DF5-48AA-946E-0495FF6D1F8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02550" cy="4525962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400" dirty="0">
                <a:cs typeface="Times New Roman" pitchFamily="18" charset="0"/>
              </a:rPr>
              <a:t> </a:t>
            </a:r>
          </a:p>
          <a:p>
            <a:pPr>
              <a:buFont typeface="Arial"/>
              <a:buNone/>
              <a:defRPr/>
            </a:pPr>
            <a:endParaRPr lang="en-GB" dirty="0"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685800" y="295742"/>
            <a:ext cx="350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People</a:t>
            </a:r>
            <a:endParaRPr lang="en-GB" sz="3600" dirty="0">
              <a:solidFill>
                <a:srgbClr val="4B8DC9"/>
              </a:solidFill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D379C34-C1BE-4EAC-A951-27AA84E701AD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493838"/>
            <a:ext cx="7702550" cy="4525962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/>
              <a:t>18 Academic Staff – 5 cross-appointed</a:t>
            </a:r>
          </a:p>
          <a:p>
            <a:pPr>
              <a:defRPr/>
            </a:pPr>
            <a:r>
              <a:rPr lang="en-GB" dirty="0"/>
              <a:t>~70 Research Fellows + Postdoctoral researchers </a:t>
            </a:r>
          </a:p>
          <a:p>
            <a:pPr>
              <a:defRPr/>
            </a:pPr>
            <a:r>
              <a:rPr lang="en-GB" dirty="0"/>
              <a:t>~10 (active) emeritus staff / long-term visitors</a:t>
            </a:r>
          </a:p>
          <a:p>
            <a:pPr>
              <a:defRPr/>
            </a:pPr>
            <a:r>
              <a:rPr lang="en-GB" dirty="0"/>
              <a:t>~30 Professional Services Staff</a:t>
            </a:r>
          </a:p>
          <a:p>
            <a:pPr>
              <a:defRPr/>
            </a:pPr>
            <a:r>
              <a:rPr lang="en-GB" dirty="0"/>
              <a:t>~45 postgraduate (Ph.D.) students</a:t>
            </a:r>
          </a:p>
          <a:p>
            <a:pPr>
              <a:defRPr/>
            </a:pPr>
            <a:r>
              <a:rPr lang="en-GB" dirty="0"/>
              <a:t>~35 Part III/</a:t>
            </a:r>
            <a:r>
              <a:rPr lang="en-GB" dirty="0" err="1"/>
              <a:t>MASt</a:t>
            </a:r>
            <a:r>
              <a:rPr lang="en-GB" dirty="0"/>
              <a:t> students</a:t>
            </a: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764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75CA7D5-8DF5-48AA-946E-0495FF6D1F8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062245"/>
            <a:ext cx="7702550" cy="4525962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 dirty="0"/>
              <a:t>Theory – numerical simulations - </a:t>
            </a:r>
            <a:r>
              <a:rPr lang="en-GB" sz="2400" dirty="0">
                <a:sym typeface="Wingdings" pitchFamily="2" charset="2"/>
              </a:rPr>
              <a:t>data-intensive research -</a:t>
            </a:r>
            <a:r>
              <a:rPr lang="en-GB" sz="2400" dirty="0"/>
              <a:t> Observation</a:t>
            </a:r>
          </a:p>
          <a:p>
            <a:pPr>
              <a:defRPr/>
            </a:pPr>
            <a:r>
              <a:rPr lang="en-GB" sz="2400" dirty="0"/>
              <a:t>Vast topic range on offer:</a:t>
            </a:r>
          </a:p>
          <a:p>
            <a:pPr lvl="1">
              <a:defRPr/>
            </a:pPr>
            <a:r>
              <a:rPr lang="en-GB" sz="2400" dirty="0"/>
              <a:t>Exo-planet atmospheres </a:t>
            </a:r>
            <a:r>
              <a:rPr lang="en-GB" sz="2400" dirty="0">
                <a:cs typeface="Times New Roman" pitchFamily="18" charset="0"/>
              </a:rPr>
              <a:t>→ Cosmic Microwave Background</a:t>
            </a:r>
          </a:p>
          <a:p>
            <a:pPr marL="457200" lvl="1" indent="0">
              <a:buFont typeface="Arial"/>
              <a:buNone/>
              <a:defRPr/>
            </a:pPr>
            <a:endParaRPr lang="en-GB" sz="2400" dirty="0">
              <a:cs typeface="Times New Roman" pitchFamily="18" charset="0"/>
            </a:endParaRPr>
          </a:p>
          <a:p>
            <a:pPr>
              <a:defRPr/>
            </a:pPr>
            <a:r>
              <a:rPr lang="en-GB" sz="2400" dirty="0">
                <a:cs typeface="Times New Roman" pitchFamily="18" charset="0"/>
              </a:rPr>
              <a:t>Huge scale and approach differences:</a:t>
            </a:r>
          </a:p>
          <a:p>
            <a:pPr lvl="1">
              <a:defRPr/>
            </a:pPr>
            <a:r>
              <a:rPr lang="en-GB" sz="2400" dirty="0">
                <a:cs typeface="Times New Roman" pitchFamily="18" charset="0"/>
              </a:rPr>
              <a:t>Major “Projects” e.g. Planck, Gaia, DESI,… with hundreds of collaborators</a:t>
            </a:r>
            <a:endParaRPr lang="en-GB" sz="2400" u="sng" dirty="0">
              <a:cs typeface="Times New Roman" pitchFamily="18" charset="0"/>
            </a:endParaRPr>
          </a:p>
          <a:p>
            <a:pPr lvl="1">
              <a:defRPr/>
            </a:pPr>
            <a:r>
              <a:rPr lang="en-GB" sz="2400" u="sng" dirty="0">
                <a:cs typeface="Times New Roman" pitchFamily="18" charset="0"/>
              </a:rPr>
              <a:t>Individual researchers + Ph.D.</a:t>
            </a:r>
          </a:p>
          <a:p>
            <a:pPr lvl="1">
              <a:defRPr/>
            </a:pPr>
            <a:endParaRPr lang="en-GB" sz="2400" u="sng" dirty="0">
              <a:cs typeface="Times New Roman" pitchFamily="18" charset="0"/>
            </a:endParaRPr>
          </a:p>
          <a:p>
            <a:pPr>
              <a:defRPr/>
            </a:pPr>
            <a:r>
              <a:rPr lang="en-GB" sz="2400" u="sng" dirty="0" err="1">
                <a:cs typeface="Times New Roman" pitchFamily="18" charset="0"/>
              </a:rPr>
              <a:t>IoA</a:t>
            </a:r>
            <a:r>
              <a:rPr lang="en-GB" sz="2400" u="sng" dirty="0">
                <a:cs typeface="Times New Roman" pitchFamily="18" charset="0"/>
              </a:rPr>
              <a:t> produces ~400 papers per year </a:t>
            </a:r>
          </a:p>
          <a:p>
            <a:pPr>
              <a:buFont typeface="Arial"/>
              <a:buNone/>
              <a:defRPr/>
            </a:pPr>
            <a:endParaRPr lang="en-GB" dirty="0"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923108" y="360685"/>
            <a:ext cx="350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Research Range</a:t>
            </a:r>
            <a:endParaRPr lang="en-GB" sz="3600" dirty="0">
              <a:solidFill>
                <a:srgbClr val="4B8D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66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537754" y="49540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Students projects and supervisors</a:t>
            </a:r>
            <a:endParaRPr lang="en-GB" sz="3600" dirty="0">
              <a:solidFill>
                <a:srgbClr val="4B8DC9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28AD598-3376-461F-A5F8-F6F79066D04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02624" cy="5255914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/>
              <a:t>~20 potential Ph.D. Supervisors</a:t>
            </a:r>
          </a:p>
          <a:p>
            <a:pPr>
              <a:defRPr/>
            </a:pPr>
            <a:r>
              <a:rPr lang="en-GB" dirty="0"/>
              <a:t>~ 40 (or more) potential projects</a:t>
            </a:r>
          </a:p>
          <a:p>
            <a:pPr>
              <a:defRPr/>
            </a:pPr>
            <a:r>
              <a:rPr lang="en-GB" dirty="0"/>
              <a:t>About 12 new Ph.D. Students</a:t>
            </a:r>
          </a:p>
          <a:p>
            <a:pPr>
              <a:defRPr/>
            </a:pPr>
            <a:r>
              <a:rPr lang="en-GB" dirty="0"/>
              <a:t>Supervisor/project rich : student poor</a:t>
            </a:r>
          </a:p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r>
              <a:rPr lang="en-US" dirty="0"/>
              <a:t>Institute website “Students” button, then “Ph.D. </a:t>
            </a:r>
            <a:r>
              <a:rPr lang="en-US" dirty="0" err="1"/>
              <a:t>programme</a:t>
            </a:r>
            <a:r>
              <a:rPr lang="en-US" dirty="0"/>
              <a:t>” contains all the information about applications</a:t>
            </a: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662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8C59A-D455-AA43-9270-9E4AD954DE0C}"/>
              </a:ext>
            </a:extLst>
          </p:cNvPr>
          <p:cNvSpPr txBox="1">
            <a:spLocks/>
          </p:cNvSpPr>
          <p:nvPr/>
        </p:nvSpPr>
        <p:spPr>
          <a:xfrm>
            <a:off x="254374" y="484929"/>
            <a:ext cx="4578883" cy="6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dirty="0">
              <a:cs typeface="Times New Roman" pitchFamily="18" charset="0"/>
            </a:endParaRPr>
          </a:p>
        </p:txBody>
      </p:sp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23AF37-6DDF-8F29-6BC7-03FE947C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00" b="469"/>
          <a:stretch/>
        </p:blipFill>
        <p:spPr>
          <a:xfrm>
            <a:off x="0" y="5765864"/>
            <a:ext cx="4315968" cy="109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C7FD7-3EBC-4483-B82B-5041233B9846}"/>
              </a:ext>
            </a:extLst>
          </p:cNvPr>
          <p:cNvSpPr txBox="1"/>
          <p:nvPr/>
        </p:nvSpPr>
        <p:spPr>
          <a:xfrm>
            <a:off x="537754" y="49540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B8DC9"/>
                </a:solidFill>
              </a:rPr>
              <a:t>Ph.D. 2024 admissions timetable</a:t>
            </a:r>
            <a:endParaRPr lang="en-GB" sz="3600" dirty="0">
              <a:solidFill>
                <a:srgbClr val="4B8DC9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28AD598-3376-461F-A5F8-F6F79066D04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1438"/>
            <a:ext cx="7702624" cy="5255914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4F2E9C-1809-4F37-97FB-64F89CE08B8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68760"/>
            <a:ext cx="8278688" cy="5589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800" dirty="0"/>
              <a:t>Institute of Astronomy application deadline</a:t>
            </a:r>
          </a:p>
          <a:p>
            <a:pPr lvl="1">
              <a:defRPr/>
            </a:pPr>
            <a:r>
              <a:rPr lang="en-GB" dirty="0"/>
              <a:t>5 December 2023 – for </a:t>
            </a:r>
            <a:r>
              <a:rPr lang="en-GB" b="1" dirty="0"/>
              <a:t>all</a:t>
            </a:r>
            <a:r>
              <a:rPr lang="en-GB" dirty="0"/>
              <a:t> applications</a:t>
            </a:r>
          </a:p>
          <a:p>
            <a:pPr lvl="1">
              <a:defRPr/>
            </a:pPr>
            <a:r>
              <a:rPr lang="en-GB" dirty="0"/>
              <a:t>Not sensible to leave until the last day</a:t>
            </a:r>
          </a:p>
          <a:p>
            <a:pPr lvl="1">
              <a:defRPr/>
            </a:pPr>
            <a:r>
              <a:rPr lang="en-GB" dirty="0"/>
              <a:t>You will likely be disadvantaged if your two (or three for Gates) references are not available on 5 December</a:t>
            </a:r>
          </a:p>
          <a:p>
            <a:pPr>
              <a:defRPr/>
            </a:pPr>
            <a:r>
              <a:rPr lang="en-GB" sz="2800" dirty="0"/>
              <a:t>Other UK and non-UK universities</a:t>
            </a:r>
          </a:p>
          <a:p>
            <a:pPr marL="857250" lvl="1" indent="-457200">
              <a:defRPr/>
            </a:pPr>
            <a:r>
              <a:rPr lang="en-GB" dirty="0"/>
              <a:t>Most, but not all, operate on a similar time line. Do not restrict applications to just one university</a:t>
            </a:r>
          </a:p>
          <a:p>
            <a:pPr marL="0" indent="0">
              <a:buNone/>
              <a:defRPr/>
            </a:pPr>
            <a:endParaRPr lang="en-GB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64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777d0b-9b9e-4b8e-b49e-f084f88bf380" xsi:nil="true"/>
    <lcf76f155ced4ddcb4097134ff3c332f xmlns="9e455aaf-f116-4c46-918c-73101a576fb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4265D81E57B74E9E900E898CAB5F31" ma:contentTypeVersion="16" ma:contentTypeDescription="Create a new document." ma:contentTypeScope="" ma:versionID="6a125ccdb599049c463a30c0d1fd6f74">
  <xsd:schema xmlns:xsd="http://www.w3.org/2001/XMLSchema" xmlns:xs="http://www.w3.org/2001/XMLSchema" xmlns:p="http://schemas.microsoft.com/office/2006/metadata/properties" xmlns:ns2="9e455aaf-f116-4c46-918c-73101a576fb2" xmlns:ns3="89777d0b-9b9e-4b8e-b49e-f084f88bf380" targetNamespace="http://schemas.microsoft.com/office/2006/metadata/properties" ma:root="true" ma:fieldsID="c873664ff1c0750ba5f93cba7c62c901" ns2:_="" ns3:_="">
    <xsd:import namespace="9e455aaf-f116-4c46-918c-73101a576fb2"/>
    <xsd:import namespace="89777d0b-9b9e-4b8e-b49e-f084f88bf3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55aaf-f116-4c46-918c-73101a576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27f011-1a9c-4bbb-bffd-f61e666ec8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777d0b-9b9e-4b8e-b49e-f084f88bf38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f493c1-9534-463a-8c10-999b99acbdde}" ma:internalName="TaxCatchAll" ma:showField="CatchAllData" ma:web="89777d0b-9b9e-4b8e-b49e-f084f88bf3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192E36-3A4E-4008-9226-C981F088AC54}">
  <ds:schemaRefs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9e455aaf-f116-4c46-918c-73101a576fb2"/>
    <ds:schemaRef ds:uri="http://purl.org/dc/elements/1.1/"/>
    <ds:schemaRef ds:uri="http://purl.org/dc/terms/"/>
    <ds:schemaRef ds:uri="http://schemas.microsoft.com/office/2006/documentManagement/types"/>
    <ds:schemaRef ds:uri="89777d0b-9b9e-4b8e-b49e-f084f88bf38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157A820-209A-46E3-88B9-F68FEC8C3B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414FCF-EDD6-4B28-B78A-3E87FF4D50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55aaf-f116-4c46-918c-73101a576fb2"/>
    <ds:schemaRef ds:uri="89777d0b-9b9e-4b8e-b49e-f084f88bf3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1138</Words>
  <Application>Microsoft Office PowerPoint</Application>
  <PresentationFormat>On-screen Show (4:3)</PresentationFormat>
  <Paragraphs>233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</dc:creator>
  <cp:lastModifiedBy>Paul C Hewett</cp:lastModifiedBy>
  <cp:revision>173</cp:revision>
  <dcterms:created xsi:type="dcterms:W3CDTF">2017-06-09T17:16:05Z</dcterms:created>
  <dcterms:modified xsi:type="dcterms:W3CDTF">2023-10-25T08:04:11Z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0x010100A04265D81E57B74E9E900E898CAB5F31</vt:lpwstr>
  </property>
  <property fmtid="{D5CDD505-2E9C-101B-9397-08002B2CF9AE}" pid="3" name="Order">
    <vt:lpwstr>1571100.00000000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